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8"/>
  </p:notesMasterIdLst>
  <p:sldIdLst>
    <p:sldId id="287" r:id="rId2"/>
    <p:sldId id="261" r:id="rId3"/>
    <p:sldId id="296" r:id="rId4"/>
    <p:sldId id="321" r:id="rId5"/>
    <p:sldId id="332" r:id="rId6"/>
    <p:sldId id="322" r:id="rId7"/>
    <p:sldId id="323" r:id="rId8"/>
    <p:sldId id="324" r:id="rId9"/>
    <p:sldId id="325" r:id="rId10"/>
    <p:sldId id="326" r:id="rId11"/>
    <p:sldId id="294" r:id="rId12"/>
    <p:sldId id="295" r:id="rId13"/>
    <p:sldId id="327" r:id="rId14"/>
    <p:sldId id="333" r:id="rId15"/>
    <p:sldId id="334" r:id="rId16"/>
    <p:sldId id="317" r:id="rId17"/>
    <p:sldId id="312" r:id="rId18"/>
    <p:sldId id="313" r:id="rId19"/>
    <p:sldId id="314" r:id="rId20"/>
    <p:sldId id="315" r:id="rId21"/>
    <p:sldId id="318" r:id="rId22"/>
    <p:sldId id="319" r:id="rId23"/>
    <p:sldId id="331" r:id="rId24"/>
    <p:sldId id="328" r:id="rId25"/>
    <p:sldId id="329" r:id="rId26"/>
    <p:sldId id="330" r:id="rId2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76" autoAdjust="0"/>
  </p:normalViewPr>
  <p:slideViewPr>
    <p:cSldViewPr>
      <p:cViewPr varScale="1">
        <p:scale>
          <a:sx n="61" d="100"/>
          <a:sy n="61" d="100"/>
        </p:scale>
        <p:origin x="144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F7810-4245-46FE-94DB-7325D3993896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05CD7-9DE5-4431-8461-6D17603B5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14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2975" y="746125"/>
            <a:ext cx="4975225" cy="3730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640" y="4725435"/>
            <a:ext cx="5488322" cy="447722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603"/>
              </a:spcBef>
              <a:tabLst>
                <a:tab pos="727520" algn="l"/>
                <a:tab pos="1455039" algn="l"/>
                <a:tab pos="2182559" algn="l"/>
                <a:tab pos="2910078" algn="l"/>
                <a:tab pos="3637598" algn="l"/>
                <a:tab pos="4365117" algn="l"/>
                <a:tab pos="5092637" algn="l"/>
              </a:tabLst>
            </a:pPr>
            <a:endParaRPr lang="ru-RU" sz="1600"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1581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6F53-5F30-4DEA-8205-C63353D67A7C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284B-12DF-4321-BCD1-8E5EF9FA6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216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6F53-5F30-4DEA-8205-C63353D67A7C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284B-12DF-4321-BCD1-8E5EF9FA6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26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6F53-5F30-4DEA-8205-C63353D67A7C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284B-12DF-4321-BCD1-8E5EF9FA6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020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заголовком 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C5EC5E4-83ED-514F-853E-AB724778CD15}"/>
              </a:ext>
            </a:extLst>
          </p:cNvPr>
          <p:cNvSpPr/>
          <p:nvPr userDrawn="1"/>
        </p:nvSpPr>
        <p:spPr>
          <a:xfrm>
            <a:off x="386954" y="358780"/>
            <a:ext cx="8343900" cy="611822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0FD9902-EDC6-AD4E-A5CD-9FBCAF7DE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221" y="461322"/>
            <a:ext cx="7506269" cy="1211047"/>
          </a:xfrm>
        </p:spPr>
        <p:txBody>
          <a:bodyPr rtlCol="0">
            <a:noAutofit/>
          </a:bodyPr>
          <a:lstStyle>
            <a:lvl1pPr marL="0" algn="l">
              <a:defRPr sz="57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9">
            <a:extLst>
              <a:ext uri="{FF2B5EF4-FFF2-40B4-BE49-F238E27FC236}">
                <a16:creationId xmlns:a16="http://schemas.microsoft.com/office/drawing/2014/main" id="{67DDD03F-8E78-EA4B-A5F1-C9F6D3307B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5220" y="1874520"/>
            <a:ext cx="7506271" cy="4360024"/>
          </a:xfrm>
        </p:spPr>
        <p:txBody>
          <a:bodyPr numCol="1" spcCol="182880" rtlCol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1066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заголовком 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B11CB33-1443-DA46-9095-750894B820AA}"/>
              </a:ext>
            </a:extLst>
          </p:cNvPr>
          <p:cNvSpPr/>
          <p:nvPr userDrawn="1"/>
        </p:nvSpPr>
        <p:spPr>
          <a:xfrm>
            <a:off x="386954" y="358776"/>
            <a:ext cx="8343900" cy="611822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BFA4A0F-E771-C44B-8EF4-6CEFA69A8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219" y="461318"/>
            <a:ext cx="7506269" cy="1211047"/>
          </a:xfrm>
        </p:spPr>
        <p:txBody>
          <a:bodyPr rtlCol="0">
            <a:noAutofit/>
          </a:bodyPr>
          <a:lstStyle>
            <a:lvl1pPr marL="0" algn="l">
              <a:defRPr sz="57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6DBDA52E-DB09-F640-94B1-63297BC08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5218" y="1874520"/>
            <a:ext cx="7506271" cy="1988820"/>
          </a:xfrm>
        </p:spPr>
        <p:txBody>
          <a:bodyPr numCol="1" spcCol="182880" rtlCol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13" name="Текст 9">
            <a:extLst>
              <a:ext uri="{FF2B5EF4-FFF2-40B4-BE49-F238E27FC236}">
                <a16:creationId xmlns:a16="http://schemas.microsoft.com/office/drawing/2014/main" id="{EA88D9A0-D97F-B34B-A821-D51EEB1F01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5218" y="4057650"/>
            <a:ext cx="7506271" cy="1988820"/>
          </a:xfrm>
        </p:spPr>
        <p:txBody>
          <a:bodyPr numCol="1" spcCol="182880" rtlCol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8993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Цели, вариант 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8BB21E7-06DA-EB48-ABBE-2AE4753EB39F}"/>
              </a:ext>
            </a:extLst>
          </p:cNvPr>
          <p:cNvSpPr/>
          <p:nvPr userDrawn="1"/>
        </p:nvSpPr>
        <p:spPr>
          <a:xfrm>
            <a:off x="381000" y="390526"/>
            <a:ext cx="8343900" cy="152717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1A45808E-35EF-5542-BDDD-D8F68893B782}"/>
              </a:ext>
            </a:extLst>
          </p:cNvPr>
          <p:cNvSpPr/>
          <p:nvPr userDrawn="1"/>
        </p:nvSpPr>
        <p:spPr>
          <a:xfrm>
            <a:off x="381000" y="2552700"/>
            <a:ext cx="2491979" cy="33035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795F482-83D3-9242-A0BD-90FA8A982523}"/>
              </a:ext>
            </a:extLst>
          </p:cNvPr>
          <p:cNvSpPr/>
          <p:nvPr userDrawn="1"/>
        </p:nvSpPr>
        <p:spPr>
          <a:xfrm>
            <a:off x="6200775" y="2552700"/>
            <a:ext cx="2491979" cy="33035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0331901F-74D3-5B40-960F-970A3C8B14B9}"/>
              </a:ext>
            </a:extLst>
          </p:cNvPr>
          <p:cNvSpPr/>
          <p:nvPr userDrawn="1"/>
        </p:nvSpPr>
        <p:spPr>
          <a:xfrm>
            <a:off x="3290887" y="2552700"/>
            <a:ext cx="2491979" cy="33035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856702"/>
            <a:ext cx="8343900" cy="584789"/>
          </a:xfrm>
        </p:spPr>
        <p:txBody>
          <a:bodyPr rtlCol="0">
            <a:noAutofit/>
          </a:bodyPr>
          <a:lstStyle>
            <a:lvl1pPr marL="0" algn="ctr">
              <a:defRPr sz="5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/>
          </p:nvPr>
        </p:nvSpPr>
        <p:spPr>
          <a:xfrm>
            <a:off x="487018" y="3564836"/>
            <a:ext cx="2266122" cy="1197665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id="{4A9ECE79-3623-1742-B02D-0EF962C692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11348" y="3564836"/>
            <a:ext cx="2276061" cy="1197665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id="{F5159A3A-4068-1E45-96E8-79A4A1FDA7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79304" y="3564836"/>
            <a:ext cx="2286000" cy="1197665"/>
          </a:xfrm>
        </p:spPr>
        <p:txBody>
          <a:bodyPr rtlCol="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067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азвание модуля, вариант 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CD73E3C-5E60-2441-9C1C-2FD2C9604D75}"/>
              </a:ext>
            </a:extLst>
          </p:cNvPr>
          <p:cNvSpPr/>
          <p:nvPr userDrawn="1"/>
        </p:nvSpPr>
        <p:spPr>
          <a:xfrm>
            <a:off x="381000" y="390526"/>
            <a:ext cx="8343900" cy="152717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893278"/>
            <a:ext cx="8343900" cy="584789"/>
          </a:xfrm>
        </p:spPr>
        <p:txBody>
          <a:bodyPr rtlCol="0">
            <a:noAutofit/>
          </a:bodyPr>
          <a:lstStyle>
            <a:lvl1pPr marL="0" algn="ctr">
              <a:defRPr sz="5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64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6F53-5F30-4DEA-8205-C63353D67A7C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284B-12DF-4321-BCD1-8E5EF9FA6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324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6F53-5F30-4DEA-8205-C63353D67A7C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284B-12DF-4321-BCD1-8E5EF9FA6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46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6F53-5F30-4DEA-8205-C63353D67A7C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284B-12DF-4321-BCD1-8E5EF9FA6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11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6F53-5F30-4DEA-8205-C63353D67A7C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284B-12DF-4321-BCD1-8E5EF9FA6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003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6F53-5F30-4DEA-8205-C63353D67A7C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284B-12DF-4321-BCD1-8E5EF9FA6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3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6F53-5F30-4DEA-8205-C63353D67A7C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284B-12DF-4321-BCD1-8E5EF9FA6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718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6F53-5F30-4DEA-8205-C63353D67A7C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284B-12DF-4321-BCD1-8E5EF9FA6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88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6F53-5F30-4DEA-8205-C63353D67A7C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284B-12DF-4321-BCD1-8E5EF9FA6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97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F6F53-5F30-4DEA-8205-C63353D67A7C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1284B-12DF-4321-BCD1-8E5EF9FA6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57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7" r:id="rId12"/>
    <p:sldLayoutId id="2147483678" r:id="rId13"/>
    <p:sldLayoutId id="2147483679" r:id="rId14"/>
    <p:sldLayoutId id="2147483680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84187"/>
            <a:ext cx="7772400" cy="1470025"/>
          </a:xfrm>
        </p:spPr>
        <p:txBody>
          <a:bodyPr>
            <a:noAutofit/>
          </a:bodyPr>
          <a:lstStyle/>
          <a:p>
            <a:r>
              <a:rPr lang="ru-RU" sz="8000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br>
              <a:rPr lang="ru-RU" sz="8000" b="1" dirty="0">
                <a:solidFill>
                  <a:schemeClr val="tx2"/>
                </a:solidFill>
                <a:cs typeface="Times New Roman" pitchFamily="18" charset="0"/>
              </a:rPr>
            </a:br>
            <a:r>
              <a:rPr lang="ru-RU" sz="8000" b="1" dirty="0">
                <a:solidFill>
                  <a:schemeClr val="tx2"/>
                </a:solidFill>
                <a:cs typeface="Times New Roman" pitchFamily="18" charset="0"/>
              </a:rPr>
              <a:t>11 класс</a:t>
            </a:r>
            <a:br>
              <a:rPr lang="ru-RU" sz="6600" dirty="0">
                <a:latin typeface="Times New Roman" pitchFamily="18" charset="0"/>
                <a:cs typeface="Times New Roman" pitchFamily="18" charset="0"/>
              </a:rPr>
            </a:b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94773"/>
            <a:ext cx="6400800" cy="3044027"/>
          </a:xfrm>
        </p:spPr>
        <p:txBody>
          <a:bodyPr>
            <a:normAutofit fontScale="77500" lnSpcReduction="20000"/>
          </a:bodyPr>
          <a:lstStyle/>
          <a:p>
            <a:r>
              <a:rPr lang="ru-RU" sz="8800" b="1" dirty="0">
                <a:solidFill>
                  <a:schemeClr val="tx2"/>
                </a:solidFill>
              </a:rPr>
              <a:t>2021 год </a:t>
            </a:r>
          </a:p>
          <a:p>
            <a:r>
              <a:rPr lang="ru-RU" sz="8800" b="1" dirty="0">
                <a:solidFill>
                  <a:schemeClr val="tx2"/>
                </a:solidFill>
              </a:rPr>
              <a:t>Итоговое сочинение</a:t>
            </a:r>
          </a:p>
        </p:txBody>
      </p:sp>
    </p:spTree>
    <p:extLst>
      <p:ext uri="{BB962C8B-B14F-4D97-AF65-F5344CB8AC3E}">
        <p14:creationId xmlns:p14="http://schemas.microsoft.com/office/powerpoint/2010/main" val="237001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98448-A402-42EA-B4AB-D1963C69E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5. Кому на Руси жить хорошо? — вопрос гражданина.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27E060-F3D6-48BF-BBF5-4CAA5BE01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Тематическое направление сформулировано с отсылкой к известной поэме Н. А. Некрасова, 200-летие со дня рождения которого отмечается в конце 2021 г. Поставленный вопрос дает возможность рассуждать о самом понятии «гражданин», об общественной справедливости и личной ответственности гражданина, о счастье и долге, о причинах социальных пороков и способах их устранения, о необходимости помогать тем, у кого возникли жизненные проблемы, о путях совершенствования общественного и государственного устройства.</a:t>
            </a:r>
            <a:br>
              <a:rPr lang="ru-RU" dirty="0"/>
            </a:br>
            <a:r>
              <a:rPr lang="ru-RU" dirty="0"/>
              <a:t>Темы сочинений, ориентированные на широкий круг социально-философских вопросов, позволят соотнести историю и современность, опереться на читательский кругозор и опыт социально-значимой деятельности выпускника.</a:t>
            </a:r>
            <a:br>
              <a:rPr lang="ru-RU" dirty="0"/>
            </a:br>
            <a:r>
              <a:rPr lang="ru-RU" dirty="0"/>
              <a:t>При раскрытии тем этого направления можно привлечь для аргументации примеры из художественной, исторической, психологической, философской литературы и публицистики, обозначая при их интерпретации свою гражданскую и нравственную позицию</a:t>
            </a:r>
            <a:endParaRPr lang="ru-RU" sz="3600" dirty="0">
              <a:latin typeface="Franklin Gothic Demi" panose="020B07030201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3771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Итоговое сочинение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u="sng" dirty="0"/>
              <a:t>Требования:</a:t>
            </a:r>
          </a:p>
          <a:p>
            <a:r>
              <a:rPr lang="ru-RU" sz="4400" dirty="0"/>
              <a:t>1. Объем итогового сочинения (от 350слов)</a:t>
            </a:r>
          </a:p>
          <a:p>
            <a:r>
              <a:rPr lang="ru-RU" sz="4400" dirty="0"/>
              <a:t>2. Самостоятельность написания итогового сочинения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09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Итоговое сочинение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u="sng" dirty="0"/>
              <a:t>Критерии</a:t>
            </a:r>
            <a:r>
              <a:rPr lang="ru-RU" dirty="0"/>
              <a:t>:</a:t>
            </a:r>
          </a:p>
          <a:p>
            <a:r>
              <a:rPr lang="ru-RU" sz="3600" b="1" dirty="0"/>
              <a:t>1. Соответствие теме</a:t>
            </a:r>
          </a:p>
          <a:p>
            <a:r>
              <a:rPr lang="ru-RU" sz="3600" b="1" dirty="0"/>
              <a:t>2. Аргументация. Привлечение литературного материала</a:t>
            </a:r>
          </a:p>
          <a:p>
            <a:r>
              <a:rPr lang="ru-RU" dirty="0"/>
              <a:t>3. Композиция и логика рассуждения</a:t>
            </a:r>
          </a:p>
          <a:p>
            <a:r>
              <a:rPr lang="ru-RU" dirty="0"/>
              <a:t>4.Качество письменной речи</a:t>
            </a:r>
          </a:p>
          <a:p>
            <a:r>
              <a:rPr lang="ru-RU" dirty="0"/>
              <a:t>5. Грамотность</a:t>
            </a:r>
          </a:p>
        </p:txBody>
      </p:sp>
    </p:spTree>
    <p:extLst>
      <p:ext uri="{BB962C8B-B14F-4D97-AF65-F5344CB8AC3E}">
        <p14:creationId xmlns:p14="http://schemas.microsoft.com/office/powerpoint/2010/main" val="455389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98119-FC77-484F-9C94-8D8DEE93F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получения оценки «зачет»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5B2425-D3CC-4D2B-81CF-BEA2C60E9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необходимо иметь положительный результат по двум требованиям и трем критериям («зачет» по критериям № 1 и № 2 — в обязательном порядке, а также «зачет» по одному из других критериев).</a:t>
            </a:r>
          </a:p>
        </p:txBody>
      </p:sp>
    </p:spTree>
    <p:extLst>
      <p:ext uri="{BB962C8B-B14F-4D97-AF65-F5344CB8AC3E}">
        <p14:creationId xmlns:p14="http://schemas.microsoft.com/office/powerpoint/2010/main" val="470276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36B16-0C03-4F39-81C2-E53088BDD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Пробное сочинение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434796-1785-4E8E-8A3B-4B87CFCD9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Принимали участие 25 чел</a:t>
            </a:r>
          </a:p>
          <a:p>
            <a:r>
              <a:rPr lang="ru-RU" dirty="0"/>
              <a:t>1 требование 24чел из 25 чел (96%)</a:t>
            </a:r>
          </a:p>
          <a:p>
            <a:r>
              <a:rPr lang="ru-RU" dirty="0"/>
              <a:t>2 требование и все критерии автоматически НЕЗАЧЕТ</a:t>
            </a:r>
          </a:p>
          <a:p>
            <a:r>
              <a:rPr lang="ru-RU" dirty="0"/>
              <a:t>Итог работы НЕЗАЧЕТ</a:t>
            </a:r>
          </a:p>
        </p:txBody>
      </p:sp>
    </p:spTree>
    <p:extLst>
      <p:ext uri="{BB962C8B-B14F-4D97-AF65-F5344CB8AC3E}">
        <p14:creationId xmlns:p14="http://schemas.microsoft.com/office/powerpoint/2010/main" val="1518856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BF860-3DCD-47B1-B586-E02C824C2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/>
              <a:t>Пробное сочинение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43AC61-1CF5-4641-B15F-FD2F22514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ru-RU" dirty="0"/>
              <a:t>Из 24 человек</a:t>
            </a:r>
          </a:p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928ACE7-F895-4014-B193-E38943F62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188727"/>
              </p:ext>
            </p:extLst>
          </p:nvPr>
        </p:nvGraphicFramePr>
        <p:xfrm>
          <a:off x="611560" y="1828800"/>
          <a:ext cx="7488831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3728689342"/>
                    </a:ext>
                  </a:extLst>
                </a:gridCol>
                <a:gridCol w="1536170">
                  <a:extLst>
                    <a:ext uri="{9D8B030D-6E8A-4147-A177-3AD203B41FA5}">
                      <a16:colId xmlns:a16="http://schemas.microsoft.com/office/drawing/2014/main" val="358041760"/>
                    </a:ext>
                  </a:extLst>
                </a:gridCol>
                <a:gridCol w="2496277">
                  <a:extLst>
                    <a:ext uri="{9D8B030D-6E8A-4147-A177-3AD203B41FA5}">
                      <a16:colId xmlns:a16="http://schemas.microsoft.com/office/drawing/2014/main" val="3400320319"/>
                    </a:ext>
                  </a:extLst>
                </a:gridCol>
              </a:tblGrid>
              <a:tr h="565692">
                <a:tc>
                  <a:txBody>
                    <a:bodyPr/>
                    <a:lstStyle/>
                    <a:p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требование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чел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1504286"/>
                  </a:ext>
                </a:extLst>
              </a:tr>
              <a:tr h="565692">
                <a:tc>
                  <a:txBody>
                    <a:bodyPr/>
                    <a:lstStyle/>
                    <a:p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требование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чел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0049908"/>
                  </a:ext>
                </a:extLst>
              </a:tr>
              <a:tr h="565692">
                <a:tc>
                  <a:txBody>
                    <a:bodyPr/>
                    <a:lstStyle/>
                    <a:p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критерий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чел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0164164"/>
                  </a:ext>
                </a:extLst>
              </a:tr>
              <a:tr h="565692">
                <a:tc>
                  <a:txBody>
                    <a:bodyPr/>
                    <a:lstStyle/>
                    <a:p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критерий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чел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9761272"/>
                  </a:ext>
                </a:extLst>
              </a:tr>
              <a:tr h="565692">
                <a:tc>
                  <a:txBody>
                    <a:bodyPr/>
                    <a:lstStyle/>
                    <a:p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критерий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чел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96391"/>
                  </a:ext>
                </a:extLst>
              </a:tr>
              <a:tr h="565692">
                <a:tc>
                  <a:txBody>
                    <a:bodyPr/>
                    <a:lstStyle/>
                    <a:p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критерий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чел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5508287"/>
                  </a:ext>
                </a:extLst>
              </a:tr>
              <a:tr h="565692">
                <a:tc>
                  <a:txBody>
                    <a:bodyPr/>
                    <a:lstStyle/>
                    <a:p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критерий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чел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518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9964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Bahnschrift SemiCondensed" panose="020B0502040204020203" pitchFamily="34" charset="0"/>
              </a:rPr>
              <a:t>ОСНОВНЫЕ КРИТЕРИИ ОЦЕНИВАНИЯ СОЧИНЕНИЯ</a:t>
            </a:r>
            <a:endParaRPr lang="ru-RU" sz="3600" b="1" dirty="0">
              <a:latin typeface="Bahnschrift SemiCondensed" panose="020B0502040204020203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971600" y="1844824"/>
            <a:ext cx="7506271" cy="4360024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Среди критериев важно отметить первые два К № 1 и К № 2. </a:t>
            </a:r>
          </a:p>
          <a:p>
            <a:r>
              <a:rPr lang="ru-RU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Именно они являются основополагающими при выставлении вам общего зачёта за сочинение.</a:t>
            </a:r>
          </a:p>
          <a:p>
            <a:r>
              <a:rPr lang="ru-RU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Для получения «зачёта» за сочинение необходимо получить «зачёт» по требованию 1, 2, а так же по критериям К № 1 и К № 2, а также «зачёт» хотя бы по одному из других критериев (К № 3 – К № 5)</a:t>
            </a:r>
          </a:p>
          <a:p>
            <a:r>
              <a:rPr lang="ru-RU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Вы должны продемонстрировать своё умение в раскрытии темы с использованием вашего багажа знаний по литературе, то есть раскрыть тему через произведения литературы. </a:t>
            </a:r>
          </a:p>
          <a:p>
            <a:r>
              <a:rPr lang="ru-RU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На экзамене нельзя пользоваться первоисточниками, но разрешается пользоваться орфографическим словарём</a:t>
            </a:r>
            <a:r>
              <a:rPr lang="ru-RU" sz="2400" dirty="0">
                <a:latin typeface="Bahnschrift SemiCondensed" panose="020B0502040204020203" pitchFamily="34" charset="0"/>
              </a:rPr>
              <a:t>.</a:t>
            </a:r>
          </a:p>
          <a:p>
            <a:endParaRPr lang="ru-RU" dirty="0">
              <a:latin typeface="Bahnschrift SemiCondensed" panose="020B0502040204020203" pitchFamily="34" charset="0"/>
            </a:endParaRPr>
          </a:p>
          <a:p>
            <a:endParaRPr lang="ru-RU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24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5219" y="360609"/>
            <a:ext cx="7506269" cy="759854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Каким должно быть итоговое сочинение?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805218" y="1120462"/>
            <a:ext cx="7506271" cy="5114082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Рекомендуемый объём слов в сочинении – 350.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Однако в инструкции имеется фраза, что в сочинении должно быть не менее 250 слов. Это значит, что если вы написали хотя бы 251 слово, то ваше сочинение проверят, если меньше двухсот пятидесяти – не проверят.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Практика показывает, что при подсчёте слов школьники часто принимают составные союзы и предлоги за отдельные слова. Из-за этого бывает путаница. Поэтому следуйте инструкции: старайтесь набрать хотя бы 350 слов.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Не бойтесь писать много. Разумеется, это не значит, что чем больше слов, тем лучше сочинение.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Главное – раскрыть тему и  проанализировать её на примере отдельного художественного произведения, аргументировать тезис.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88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5219" y="373489"/>
            <a:ext cx="7506269" cy="592429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Каким должно быть итоговое сочинение?</a:t>
            </a:r>
            <a:endParaRPr lang="ru-RU" sz="3200" dirty="0">
              <a:latin typeface="Franklin Gothic Heavy" panose="020B0903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824203" y="982646"/>
            <a:ext cx="7506271" cy="3296990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0" dirty="0">
                <a:solidFill>
                  <a:schemeClr val="tx1"/>
                </a:solidFill>
                <a:latin typeface="Bahnschrift SemiBold" panose="020B0502040204020203" pitchFamily="34" charset="0"/>
              </a:rPr>
              <a:t>Ещё одним из самых важных условий  вашего итогового сочинения является </a:t>
            </a:r>
            <a:r>
              <a:rPr lang="ru-RU" b="0" u="sng" dirty="0">
                <a:solidFill>
                  <a:schemeClr val="tx1"/>
                </a:solidFill>
                <a:latin typeface="Bahnschrift SemiBold" panose="020B0502040204020203" pitchFamily="34" charset="0"/>
              </a:rPr>
              <a:t>самостоятельность написания</a:t>
            </a:r>
            <a:r>
              <a:rPr lang="ru-RU" b="0" dirty="0">
                <a:solidFill>
                  <a:schemeClr val="tx1"/>
                </a:solidFill>
                <a:latin typeface="Bahnschrift SemiBold" panose="020B0502040204020203" pitchFamily="34" charset="0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0" dirty="0">
                <a:solidFill>
                  <a:schemeClr val="tx1"/>
                </a:solidFill>
                <a:latin typeface="Bahnschrift SemiBold" panose="020B0502040204020203" pitchFamily="34" charset="0"/>
              </a:rPr>
              <a:t>Все выпускные сочинения проверяются через программу «Плагиат». А затем перепроверяются в вузах.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0" dirty="0">
                <a:solidFill>
                  <a:schemeClr val="tx1"/>
                </a:solidFill>
                <a:latin typeface="Bahnschrift SemiBold" panose="020B0502040204020203" pitchFamily="34" charset="0"/>
              </a:rPr>
              <a:t>Поэтому выпускное сочинение невозможно списать.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0" dirty="0">
                <a:solidFill>
                  <a:schemeClr val="tx1"/>
                </a:solidFill>
                <a:latin typeface="Bahnschrift SemiBold" panose="020B0502040204020203" pitchFamily="34" charset="0"/>
              </a:rPr>
              <a:t>Трудно его также выучить, так как темы для ознакомления даются только в декабре за 15 минут до начала экзамена. Заранее выученное сочинение может быть не по теме.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0" dirty="0">
                <a:solidFill>
                  <a:schemeClr val="tx1"/>
                </a:solidFill>
                <a:latin typeface="Bahnschrift SemiBold" panose="020B0502040204020203" pitchFamily="34" charset="0"/>
              </a:rPr>
              <a:t>Но готовиться в пределах направлений возможно и нужно.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772562" y="4437112"/>
            <a:ext cx="7506271" cy="2176530"/>
          </a:xfrm>
        </p:spPr>
        <p:txBody>
          <a:bodyPr>
            <a:normAutofit fontScale="925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Сочинение должно быть написано </a:t>
            </a:r>
            <a:r>
              <a:rPr lang="ru-RU" u="sng" dirty="0">
                <a:solidFill>
                  <a:schemeClr val="tx1"/>
                </a:solidFill>
                <a:latin typeface="Bahnschrift SemiBold" panose="020B0502040204020203" pitchFamily="34" charset="0"/>
              </a:rPr>
              <a:t>чётко по указанной теме</a:t>
            </a:r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Тем на экзамене будет всего 5 согласно пяти направлениям…То есть по каждому направлению будет представлена 1 тема.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Если тема представлена в виде </a:t>
            </a:r>
            <a:r>
              <a:rPr lang="ru-RU" u="sng" dirty="0">
                <a:solidFill>
                  <a:schemeClr val="tx1"/>
                </a:solidFill>
                <a:latin typeface="Bahnschrift SemiBold" panose="020B0502040204020203" pitchFamily="34" charset="0"/>
              </a:rPr>
              <a:t>вопроса</a:t>
            </a:r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, то в сочинении следует дать </a:t>
            </a:r>
            <a:r>
              <a:rPr lang="ru-RU" u="sng" dirty="0">
                <a:solidFill>
                  <a:schemeClr val="tx1"/>
                </a:solidFill>
                <a:latin typeface="Bahnschrift SemiBold" panose="020B0502040204020203" pitchFamily="34" charset="0"/>
              </a:rPr>
              <a:t>обоснованный ответ </a:t>
            </a:r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на поставленный вопрос</a:t>
            </a:r>
            <a:r>
              <a:rPr lang="ru-RU" dirty="0">
                <a:latin typeface="Bahnschrift SemiBold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052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5219" y="461317"/>
            <a:ext cx="7506269" cy="955359"/>
          </a:xfrm>
        </p:spPr>
        <p:txBody>
          <a:bodyPr/>
          <a:lstStyle/>
          <a:p>
            <a:r>
              <a:rPr lang="ru-RU" sz="3600" dirty="0">
                <a:solidFill>
                  <a:srgbClr val="FFFF00"/>
                </a:solidFill>
                <a:latin typeface="Franklin Gothic Heavy" panose="020B0903020102020204" pitchFamily="34" charset="0"/>
              </a:rPr>
              <a:t>Каким должно быть итоговое сочинение?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805218" y="1326524"/>
            <a:ext cx="7506271" cy="490802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В качестве примера-аргумента в сочинении следует привести </a:t>
            </a:r>
            <a:r>
              <a:rPr lang="ru-RU" u="sng" dirty="0">
                <a:solidFill>
                  <a:schemeClr val="tx1"/>
                </a:solidFill>
                <a:latin typeface="Bahnschrift SemiBold" panose="020B0502040204020203" pitchFamily="34" charset="0"/>
              </a:rPr>
              <a:t>не менее 1-2 </a:t>
            </a:r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художественного произведения из отечественной или зарубежной мировой литературы.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Использовать можно и другие литературные источники…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Сочинение должно быть логичным и иметь чёткую структуру.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В речевом отношении сочинение должно быть написано так, чтобы смысл ваших высказываний был понятен.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Если речевые ошибки затрудняют понимание смысла сочинения, то по критерию </a:t>
            </a:r>
            <a:r>
              <a:rPr lang="ru-RU" u="sng" dirty="0">
                <a:solidFill>
                  <a:schemeClr val="tx1"/>
                </a:solidFill>
                <a:latin typeface="Bahnschrift SemiBold" panose="020B0502040204020203" pitchFamily="34" charset="0"/>
              </a:rPr>
              <a:t>К4 «Качество письменной речи» </a:t>
            </a:r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вы можете получить </a:t>
            </a:r>
            <a:r>
              <a:rPr lang="ru-RU" u="sng" dirty="0">
                <a:solidFill>
                  <a:schemeClr val="tx1"/>
                </a:solidFill>
                <a:latin typeface="Bahnschrift SemiBold" panose="020B0502040204020203" pitchFamily="34" charset="0"/>
              </a:rPr>
              <a:t>«незачёт»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u="sng" dirty="0">
                <a:solidFill>
                  <a:schemeClr val="tx1"/>
                </a:solidFill>
                <a:latin typeface="Bahnschrift SemiBold" panose="020B0502040204020203" pitchFamily="34" charset="0"/>
              </a:rPr>
              <a:t>Критерий К5 «Грамотность» </a:t>
            </a:r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позволяет оценить грамотность выпускника.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В сочинении допускается </a:t>
            </a:r>
            <a:r>
              <a:rPr lang="ru-RU" u="sng" dirty="0">
                <a:solidFill>
                  <a:schemeClr val="tx1"/>
                </a:solidFill>
                <a:latin typeface="Bahnschrift SemiBold" panose="020B0502040204020203" pitchFamily="34" charset="0"/>
              </a:rPr>
              <a:t>5 ошибок, орфографических, пунктуационных и грамматических, на 100 слов.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Bahnschrift SemiBold" panose="020B0502040204020203" pitchFamily="34" charset="0"/>
              </a:rPr>
              <a:t>Например, если вы набрали 400 слов, допустимое количество ошибок на данный объём - в сумме 20. Если ошибок больше, то по критерию К5 ставится «незачёт».</a:t>
            </a:r>
          </a:p>
        </p:txBody>
      </p:sp>
    </p:spTree>
    <p:extLst>
      <p:ext uri="{BB962C8B-B14F-4D97-AF65-F5344CB8AC3E}">
        <p14:creationId xmlns:p14="http://schemas.microsoft.com/office/powerpoint/2010/main" val="64397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42"/>
            <a:ext cx="8229600" cy="777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numCol="1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dirty="0">
                <a:solidFill>
                  <a:srgbClr val="004846"/>
                </a:solidFill>
                <a:latin typeface="Arial" panose="020B0604020202020204" pitchFamily="34" charset="0"/>
              </a:rPr>
              <a:t>Допуск к ГИА-11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indent="-338138" fontAlgn="base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8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3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BE5-B4F2-4285-8C5B-D21487D7AE64}" type="slidenum">
              <a:rPr lang="ru-RU"/>
              <a:pPr/>
              <a:t>2</a:t>
            </a:fld>
            <a:endParaRPr lang="ru-RU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39751" y="1974109"/>
            <a:ext cx="8280400" cy="354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just">
              <a:buClrTx/>
              <a:buFontTx/>
              <a:buNone/>
            </a:pPr>
            <a:r>
              <a:rPr lang="ru-RU" sz="2800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К ГИА-11 допускаются обучающиеся:</a:t>
            </a:r>
          </a:p>
          <a:p>
            <a:pPr algn="just">
              <a:buClrTx/>
              <a:buFontTx/>
              <a:buNone/>
            </a:pPr>
            <a:r>
              <a:rPr lang="ru-RU" sz="2800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-получившие «ЗАЧЕТ» по итоговому сочинению</a:t>
            </a:r>
          </a:p>
          <a:p>
            <a:pPr algn="just">
              <a:buClrTx/>
              <a:buFontTx/>
              <a:buNone/>
            </a:pPr>
            <a:r>
              <a:rPr lang="ru-RU" sz="2800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-не имеющие академической задолженности и в полном объеме выполнившие учебный план или индивидуальный учебный план </a:t>
            </a:r>
          </a:p>
          <a:p>
            <a:pPr algn="ctr">
              <a:buClrTx/>
              <a:buFontTx/>
              <a:buNone/>
            </a:pPr>
            <a:r>
              <a:rPr lang="ru-RU" sz="28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(имеющие годовые отметки по всем учебным предметам учебного плана за </a:t>
            </a:r>
            <a:r>
              <a:rPr lang="en-US" sz="28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X, XI </a:t>
            </a:r>
            <a:r>
              <a:rPr lang="ru-RU" sz="28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класс не ниже удовлетворительных)</a:t>
            </a:r>
          </a:p>
        </p:txBody>
      </p:sp>
    </p:spTree>
    <p:extLst>
      <p:ext uri="{BB962C8B-B14F-4D97-AF65-F5344CB8AC3E}">
        <p14:creationId xmlns:p14="http://schemas.microsoft.com/office/powerpoint/2010/main" val="7263791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28035"/>
            <a:ext cx="8343900" cy="913456"/>
          </a:xfrm>
        </p:spPr>
        <p:txBody>
          <a:bodyPr/>
          <a:lstStyle/>
          <a:p>
            <a:r>
              <a:rPr lang="ru-RU" sz="6000" b="1" dirty="0">
                <a:solidFill>
                  <a:srgbClr val="FFFF00"/>
                </a:solidFill>
                <a:latin typeface="Bahnschrift SemiCondensed" panose="020B0502040204020203" pitchFamily="34" charset="0"/>
              </a:rPr>
              <a:t>Структура сочинения</a:t>
            </a:r>
            <a:endParaRPr lang="ru-RU" sz="6000" dirty="0">
              <a:latin typeface="Bahnschrift SemiCondensed" panose="020B0502040204020203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>
          <a:xfrm>
            <a:off x="487018" y="3773510"/>
            <a:ext cx="2333456" cy="988990"/>
          </a:xfrm>
        </p:spPr>
        <p:txBody>
          <a:bodyPr/>
          <a:lstStyle/>
          <a:p>
            <a:r>
              <a:rPr lang="ru-RU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Bahnschrift SemiBold" panose="020B0502040204020203" pitchFamily="34" charset="0"/>
              </a:rPr>
              <a:t>ВСТУПЛЕНИЕ</a:t>
            </a:r>
            <a:r>
              <a:rPr lang="ru-RU" dirty="0">
                <a:solidFill>
                  <a:srgbClr val="FFC000"/>
                </a:solidFill>
                <a:latin typeface="Bahnschrift SemiBold" panose="020B0502040204020203" pitchFamily="34" charset="0"/>
              </a:rPr>
              <a:t> (+ТЕЗИС) </a:t>
            </a:r>
          </a:p>
          <a:p>
            <a:r>
              <a:rPr lang="ru-RU" dirty="0">
                <a:solidFill>
                  <a:srgbClr val="FFC000"/>
                </a:solidFill>
                <a:latin typeface="Bahnschrift SemiBold" panose="020B0502040204020203" pitchFamily="34" charset="0"/>
              </a:rPr>
              <a:t>ТЕЗИС КАК ОТВЕТ НА ПОСТАВЛЕННЫЙ В ТЕМЕ ВОПРОС ИЛИ ФОРМУЛИРОВКА ВАШЕЙ ПОЗИЦИИ ПО ДАННОЙ ТЕМЕ, ЕСЛИ ТЕМА НЕ В ВИДЕ ВОПРОСА.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/>
          </p:nvPr>
        </p:nvSpPr>
        <p:spPr>
          <a:xfrm>
            <a:off x="6311348" y="3142445"/>
            <a:ext cx="2276061" cy="1893194"/>
          </a:xfrm>
        </p:spPr>
        <p:txBody>
          <a:bodyPr/>
          <a:lstStyle/>
          <a:p>
            <a:r>
              <a:rPr lang="ru-RU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Bahnschrift SemiBold" panose="020B0502040204020203" pitchFamily="34" charset="0"/>
              </a:rPr>
              <a:t>ЗАКЛЮЧЕНИЕ</a:t>
            </a:r>
            <a:r>
              <a:rPr lang="ru-RU" dirty="0">
                <a:latin typeface="Bahnschrift SemiBold" panose="020B0502040204020203" pitchFamily="34" charset="0"/>
              </a:rPr>
              <a:t> </a:t>
            </a:r>
            <a:r>
              <a:rPr lang="ru-RU" dirty="0">
                <a:solidFill>
                  <a:srgbClr val="FFC000"/>
                </a:solidFill>
                <a:latin typeface="Bahnschrift SemiBold" panose="020B0502040204020203" pitchFamily="34" charset="0"/>
              </a:rPr>
              <a:t>(ПОДВЕДЕНИЕ ИТОГОВ К ВАШЕМУ СОЧИНЕНИЮ)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3409950" y="3631842"/>
            <a:ext cx="2286000" cy="1519707"/>
          </a:xfrm>
        </p:spPr>
        <p:txBody>
          <a:bodyPr/>
          <a:lstStyle/>
          <a:p>
            <a:r>
              <a:rPr lang="ru-RU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Bahnschrift SemiBold" panose="020B0502040204020203" pitchFamily="34" charset="0"/>
              </a:rPr>
              <a:t>ОСНОВНАЯ ЧАСТЬ </a:t>
            </a:r>
            <a:r>
              <a:rPr lang="ru-RU" b="1" dirty="0">
                <a:solidFill>
                  <a:srgbClr val="FFC000"/>
                </a:solidFill>
                <a:latin typeface="Bahnschrift SemiBold" panose="020B0502040204020203" pitchFamily="34" charset="0"/>
              </a:rPr>
              <a:t>(РАССУЖДЕНИЕ, ДОКАЗАТЕЛЬСТВО ВАШЕЙ ПОЗИЦИИ ПО ДАННОЙ ТЕМЕ С ИСПОЛЬЗОВАНИЕМ АРГУМЕНТОВ (1, 2 ИЛИ РЕЖЕ - 3</a:t>
            </a:r>
            <a:r>
              <a:rPr lang="ru-RU" dirty="0">
                <a:solidFill>
                  <a:srgbClr val="FFC000"/>
                </a:solidFill>
              </a:rPr>
              <a:t>)</a:t>
            </a:r>
          </a:p>
          <a:p>
            <a:r>
              <a:rPr lang="ru-RU" b="1" dirty="0">
                <a:latin typeface="Bahnschrift SemiBold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453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204864"/>
            <a:ext cx="8263944" cy="1416676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  <a:latin typeface="Comic Sans MS" panose="030F0702030302020204" pitchFamily="66" charset="0"/>
              </a:rPr>
              <a:t>ЖЕЛАЕМ УСПЕШНО НАПИСАТЬ СОЧИНЕНИЕ!</a:t>
            </a:r>
          </a:p>
        </p:txBody>
      </p:sp>
    </p:spTree>
    <p:extLst>
      <p:ext uri="{BB962C8B-B14F-4D97-AF65-F5344CB8AC3E}">
        <p14:creationId xmlns:p14="http://schemas.microsoft.com/office/powerpoint/2010/main" val="411397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36712"/>
            <a:ext cx="74168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/>
              </a:rPr>
              <a:t>Во время проведения итогового сочинения (изложения) участникам итогового сочинения (изложения) </a:t>
            </a:r>
            <a:r>
              <a:rPr lang="ru-RU" sz="2000" b="1" dirty="0">
                <a:solidFill>
                  <a:srgbClr val="FF0000"/>
                </a:solidFill>
                <a:latin typeface="Times New Roman"/>
              </a:rPr>
              <a:t>запрещено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иметь при себе средства связи, фото-, аудио- и видеоаппаратуру, справочные материалы, письменные заметки и иные средства хранения и передачи информации, собственные орфографические и (или) толковые словари. Участникам итогового сочинения (изложения) также запрещается пользоваться текстами литературного материала (художественные произведения, </a:t>
            </a:r>
            <a:endParaRPr lang="ru-RU" sz="2000" dirty="0">
              <a:latin typeface="Times New Roman"/>
            </a:endParaRPr>
          </a:p>
          <a:p>
            <a:r>
              <a:rPr lang="ru-RU" sz="2000" dirty="0">
                <a:latin typeface="Times New Roman"/>
              </a:rPr>
              <a:t>дневники, мемуары, публицистика, другие литературные источники). </a:t>
            </a:r>
          </a:p>
          <a:p>
            <a:r>
              <a:rPr lang="ru-RU" sz="2000" dirty="0">
                <a:latin typeface="Times New Roman"/>
              </a:rPr>
              <a:t>Участники итогового сочинения (изложения), </a:t>
            </a:r>
            <a:r>
              <a:rPr lang="ru-RU" sz="2000" b="1" dirty="0">
                <a:solidFill>
                  <a:srgbClr val="FF0000"/>
                </a:solidFill>
                <a:latin typeface="Times New Roman"/>
              </a:rPr>
              <a:t>нарушившие </a:t>
            </a:r>
            <a:r>
              <a:rPr lang="ru-RU" sz="2000" dirty="0">
                <a:latin typeface="Times New Roman"/>
              </a:rPr>
              <a:t>установленные требования, </a:t>
            </a:r>
            <a:r>
              <a:rPr lang="ru-RU" sz="2000" b="1" dirty="0">
                <a:solidFill>
                  <a:srgbClr val="FF0000"/>
                </a:solidFill>
                <a:latin typeface="Times New Roman"/>
              </a:rPr>
              <a:t>удаляются</a:t>
            </a:r>
            <a:r>
              <a:rPr lang="ru-RU" sz="2000" dirty="0">
                <a:latin typeface="Times New Roman"/>
              </a:rPr>
              <a:t> с итогового сочинения (изложения) членом комиссии по проведению итогового сочинения (изложения) в образовательной организации. В данном случае оформляется соответствующий акт, на основании которого педагогическим советом будет принято решение о повторном допуске к написанию итогового сочинения (изложения) в дополнительные сроки</a:t>
            </a:r>
            <a:r>
              <a:rPr lang="ru-RU" dirty="0">
                <a:latin typeface="Times New Roman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979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67A724-4D52-4270-8285-8A879D777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F7DA7B-9387-4500-8731-04D350019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/>
              <a:t>РАСПИСАНИЕ</a:t>
            </a:r>
          </a:p>
          <a:p>
            <a:pPr marL="0" indent="0">
              <a:buNone/>
            </a:pPr>
            <a:endParaRPr lang="ru-RU" sz="5400" dirty="0"/>
          </a:p>
          <a:p>
            <a:pPr marL="0" indent="0">
              <a:buNone/>
            </a:pPr>
            <a:r>
              <a:rPr lang="ru-RU" sz="5400" dirty="0"/>
              <a:t>ЕГЭ В 2022 ГОДУ</a:t>
            </a:r>
          </a:p>
        </p:txBody>
      </p:sp>
    </p:spTree>
    <p:extLst>
      <p:ext uri="{BB962C8B-B14F-4D97-AF65-F5344CB8AC3E}">
        <p14:creationId xmlns:p14="http://schemas.microsoft.com/office/powerpoint/2010/main" val="1615907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B070EE-B2E0-416F-B4A1-3DC921D2F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093296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74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7AA65D-56AD-4BDC-AAB6-7D92AC4AE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81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31946E-5B8C-4B65-9C67-4C9AAD79AD30}"/>
              </a:ext>
            </a:extLst>
          </p:cNvPr>
          <p:cNvSpPr/>
          <p:nvPr/>
        </p:nvSpPr>
        <p:spPr>
          <a:xfrm>
            <a:off x="899592" y="620688"/>
            <a:ext cx="7776864" cy="5193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680"/>
              </a:lnSpc>
              <a:spcBef>
                <a:spcPts val="1500"/>
              </a:spcBef>
              <a:spcAft>
                <a:spcPts val="375"/>
              </a:spcAft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Резервные дни ЕГЭ 2022 основной волны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525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 июня (четверг) – русский язык;</a:t>
            </a:r>
          </a:p>
          <a:p>
            <a:pPr marL="342900" lvl="0" indent="-342900">
              <a:lnSpc>
                <a:spcPts val="1800"/>
              </a:lnSpc>
              <a:spcAft>
                <a:spcPts val="525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525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 июня (пятница) – ЕГЭ по математике базового уровня, ЕГЭ по математике профильного уровня;</a:t>
            </a:r>
          </a:p>
          <a:p>
            <a:pPr marL="342900" lvl="0" indent="-342900">
              <a:lnSpc>
                <a:spcPts val="1800"/>
              </a:lnSpc>
              <a:spcAft>
                <a:spcPts val="525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525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 июня (понедельник) – география, литература, иностранные языки (раздел «Говорение»);</a:t>
            </a:r>
          </a:p>
          <a:p>
            <a:pPr marL="342900" lvl="0" indent="-342900">
              <a:lnSpc>
                <a:spcPts val="1800"/>
              </a:lnSpc>
              <a:spcAft>
                <a:spcPts val="525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525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 июня (вторник) – иностранные языки (за исключением раздела «Говорение»), биология, информатика (ИКТ);</a:t>
            </a:r>
          </a:p>
          <a:p>
            <a:pPr marL="342900" lvl="0" indent="-342900">
              <a:lnSpc>
                <a:spcPts val="1800"/>
              </a:lnSpc>
              <a:spcAft>
                <a:spcPts val="525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525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 июня (среда) – обществознание, химия;</a:t>
            </a:r>
          </a:p>
          <a:p>
            <a:pPr marL="342900" lvl="0" indent="-342900">
              <a:lnSpc>
                <a:spcPts val="1800"/>
              </a:lnSpc>
              <a:spcAft>
                <a:spcPts val="525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525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июня (четверг) – история, физика;</a:t>
            </a:r>
          </a:p>
          <a:p>
            <a:pPr marL="342900" lvl="0" indent="-342900">
              <a:lnSpc>
                <a:spcPts val="1800"/>
              </a:lnSpc>
              <a:spcAft>
                <a:spcPts val="525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 июля (суббота) – по всем учебным предметам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29334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Итоговое сочинение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в первую среду декабря (01.12.2021); </a:t>
            </a:r>
          </a:p>
          <a:p>
            <a:r>
              <a:rPr lang="ru-RU" b="1" dirty="0"/>
              <a:t>Резерв:</a:t>
            </a:r>
            <a:br>
              <a:rPr lang="ru-RU" b="1" dirty="0"/>
            </a:br>
            <a:br>
              <a:rPr lang="ru-RU" b="1" dirty="0"/>
            </a:br>
            <a:r>
              <a:rPr lang="ru-RU" b="1" dirty="0"/>
              <a:t>первую среду февраля (02.02.2022);</a:t>
            </a:r>
            <a:br>
              <a:rPr lang="ru-RU" b="1" dirty="0"/>
            </a:br>
            <a:br>
              <a:rPr lang="ru-RU" b="1" dirty="0"/>
            </a:br>
            <a:r>
              <a:rPr lang="ru-RU" b="1" dirty="0"/>
              <a:t>первую рабочую среду мая (04.05.2022).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080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610FC-D48B-4F0A-8B5A-533F0CEFA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Franklin Gothic Heavy" panose="020B0903020102020204" pitchFamily="34" charset="0"/>
              </a:rPr>
              <a:t>В 2021 году школьникам предложены следующие тематические направления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6AD7A-6822-45BD-9F22-9C01055CE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257800"/>
          </a:xfrm>
        </p:spPr>
        <p:txBody>
          <a:bodyPr/>
          <a:lstStyle/>
          <a:p>
            <a:r>
              <a:rPr lang="ru-RU" dirty="0"/>
              <a:t>1. Человек путешествующий: дорога в жизни человека</a:t>
            </a:r>
            <a:br>
              <a:rPr lang="ru-RU" dirty="0"/>
            </a:br>
            <a:r>
              <a:rPr lang="ru-RU" dirty="0"/>
              <a:t>2. Цивилизация и технологии — спасение, вызов или трагедия?</a:t>
            </a:r>
            <a:br>
              <a:rPr lang="ru-RU" dirty="0"/>
            </a:br>
            <a:r>
              <a:rPr lang="ru-RU" dirty="0"/>
              <a:t>3. Преступление и наказание — вечная тема</a:t>
            </a:r>
            <a:br>
              <a:rPr lang="ru-RU" dirty="0"/>
            </a:br>
            <a:r>
              <a:rPr lang="ru-RU" dirty="0"/>
              <a:t>4. Книга (музыка, спектакль, фильм) — про меня</a:t>
            </a:r>
            <a:br>
              <a:rPr lang="ru-RU" dirty="0"/>
            </a:br>
            <a:r>
              <a:rPr lang="ru-RU" dirty="0"/>
              <a:t>5. Кому на Руси жить хорошо? — вопрос гражданина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519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643CD-21CE-46A9-B0B7-19E4EC510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Пробное сочинение 10.11.21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B8C096F-8C62-42A9-9D4D-7B9665FE50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089676"/>
              </p:ext>
            </p:extLst>
          </p:nvPr>
        </p:nvGraphicFramePr>
        <p:xfrm>
          <a:off x="179512" y="1052736"/>
          <a:ext cx="8640960" cy="5591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0265">
                  <a:extLst>
                    <a:ext uri="{9D8B030D-6E8A-4147-A177-3AD203B41FA5}">
                      <a16:colId xmlns:a16="http://schemas.microsoft.com/office/drawing/2014/main" val="3798484124"/>
                    </a:ext>
                  </a:extLst>
                </a:gridCol>
                <a:gridCol w="5410695">
                  <a:extLst>
                    <a:ext uri="{9D8B030D-6E8A-4147-A177-3AD203B41FA5}">
                      <a16:colId xmlns:a16="http://schemas.microsoft.com/office/drawing/2014/main" val="1944022638"/>
                    </a:ext>
                  </a:extLst>
                </a:gridCol>
              </a:tblGrid>
              <a:tr h="347311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1800" b="1" spc="-1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45085" marB="62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1800" b="1" spc="-1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45085" marB="62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4372650"/>
                  </a:ext>
                </a:extLst>
              </a:tr>
              <a:tr h="8048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путешествующий: дорога в жизни человека</a:t>
                      </a:r>
                      <a:endParaRPr lang="ru-RU" sz="1800" spc="-1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45085" marB="628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вы понимаете смысл пословицы «Самая трудная дорога та, которую ты не знаешь»?</a:t>
                      </a:r>
                    </a:p>
                    <a:p>
                      <a:pPr marL="4572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4ч –16%</a:t>
                      </a:r>
                    </a:p>
                  </a:txBody>
                  <a:tcPr marL="45085" marR="45085" marT="45085" marB="628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0958990"/>
                  </a:ext>
                </a:extLst>
              </a:tr>
              <a:tr h="8851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Цивилизация и технологии — спасение, вызов или трагедия?</a:t>
                      </a:r>
                      <a:endParaRPr lang="ru-RU" sz="1800" spc="-1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45085" marB="628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 невозможно построить цивилизацию на страхе, ненависти и жестокости? </a:t>
                      </a:r>
                    </a:p>
                    <a:p>
                      <a:pPr marL="4572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0ч – 0%</a:t>
                      </a:r>
                    </a:p>
                  </a:txBody>
                  <a:tcPr marL="45085" marR="45085" marT="45085" marB="628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316295"/>
                  </a:ext>
                </a:extLst>
              </a:tr>
              <a:tr h="9592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Преступление и наказание — вечная тема</a:t>
                      </a:r>
                      <a:endParaRPr lang="ru-RU" sz="1800" spc="-1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45085" marB="628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Вы думаете, наказание исправляет или устрашает человека?</a:t>
                      </a:r>
                    </a:p>
                    <a:p>
                      <a:pPr marL="4572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15ч – 60%</a:t>
                      </a:r>
                    </a:p>
                  </a:txBody>
                  <a:tcPr marL="45085" marR="45085" marT="45085" marB="628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051724"/>
                  </a:ext>
                </a:extLst>
              </a:tr>
              <a:tr h="1062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Книга (музыка, спектакль, фильм) — про меня</a:t>
                      </a:r>
                      <a:br>
                        <a:rPr lang="ru-RU" sz="1800" spc="-1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800" spc="-1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45085" marB="628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Согласны ли вы со следующим высказыванием А. М. Горького: «Всем хорошим во мне я обязан книгам»?</a:t>
                      </a:r>
                    </a:p>
                    <a:p>
                      <a:pPr marL="4572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5ч -20%</a:t>
                      </a:r>
                    </a:p>
                  </a:txBody>
                  <a:tcPr marL="45085" marR="45085" marT="45085" marB="628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3296658"/>
                  </a:ext>
                </a:extLst>
              </a:tr>
              <a:tr h="12178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Кому на Руси жить хорошо? — вопрос гражданина</a:t>
                      </a:r>
                      <a:endParaRPr lang="ru-RU" sz="1800" spc="-1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45085" marB="628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Вы понимаете следующую фразу Н. А. Некрасова: «А что такое гражданин? Отечества достойный сын»?</a:t>
                      </a:r>
                    </a:p>
                    <a:p>
                      <a:pPr marL="4572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1ч – 4%</a:t>
                      </a:r>
                    </a:p>
                  </a:txBody>
                  <a:tcPr marL="45085" marR="45085" marT="45085" marB="628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8514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9391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89D16-8698-4210-8F9B-8A53AAC24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/>
              <a:t>1</a:t>
            </a:r>
            <a:r>
              <a:rPr lang="ru-RU" b="1" dirty="0"/>
              <a:t>. Человек путешествующий: дорога в жизни человека</a:t>
            </a:r>
            <a:r>
              <a:rPr lang="ru-RU" dirty="0">
                <a:solidFill>
                  <a:srgbClr val="FFFF00"/>
                </a:solidFill>
                <a:latin typeface="Franklin Gothic Demi" panose="020B0703020102020204" pitchFamily="34" charset="0"/>
              </a:rPr>
              <a:t>.</a:t>
            </a:r>
            <a:br>
              <a:rPr lang="ru-RU" dirty="0">
                <a:latin typeface="Franklin Gothic Demi" panose="020B070302010202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3DC9A4-F3EA-4733-A2BB-90B5EFF7E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8316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Тематическое направление нацеливает выпускника на размышление о дороге: реальной, воображаемой, книжной.</a:t>
            </a:r>
            <a:br>
              <a:rPr lang="ru-RU" dirty="0"/>
            </a:br>
            <a:r>
              <a:rPr lang="ru-RU" dirty="0"/>
              <a:t>Выпускник сможет написать о личном опыте путешествий и путевых впечатлениях других людей, дорожных приключениях литературных героев, фантазийных перемещениях во времени и в пространстве, о теме дороги в произведениях искусства. Не исключено понимание дороги как пути научных исследований и творческих поисков. Дорога может быть осмыслена не только в конкретном, но и в символическом значении. Темы сочинений позволят рассуждать о том, как человек на жизненном пути обретает практический и духовный опыт, меняется, лучше понимает самого себя и других людей.</a:t>
            </a:r>
            <a:br>
              <a:rPr lang="ru-RU" dirty="0"/>
            </a:br>
            <a:r>
              <a:rPr lang="ru-RU" dirty="0"/>
              <a:t>Обращение к художественной, философской, психологической, краеведческой, научной литературе, мемуарам, дневникам, </a:t>
            </a:r>
            <a:r>
              <a:rPr lang="ru-RU" dirty="0" err="1"/>
              <a:t>травелогам</a:t>
            </a:r>
            <a:r>
              <a:rPr lang="ru-RU" dirty="0"/>
              <a:t> и публицистике, позволит рассмотреть путешествие как важное средство познания действительности и внутреннего мира человека</a:t>
            </a:r>
            <a:endParaRPr lang="ru-RU" dirty="0">
              <a:latin typeface="Franklin Gothic Demi" panose="020B07030201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632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15A89-8A41-49EB-ABD9-4D4A3A0EB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2. Цивилизация и технологии — спасение, вызов или трагедия?</a:t>
            </a:r>
            <a:br>
              <a:rPr lang="ru-RU" dirty="0">
                <a:latin typeface="Franklin Gothic Demi" panose="020B070302010202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811103-A3FA-47E0-9BB0-94A59EBB7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Тематическое направление заостряет внимание выпускника на достижениях и рисках цивилизации, надеждах и страхах, связанных с ее плодами.</a:t>
            </a:r>
            <a:br>
              <a:rPr lang="ru-RU" sz="2000" dirty="0"/>
            </a:br>
            <a:r>
              <a:rPr lang="ru-RU" sz="2000" dirty="0"/>
              <a:t>Темы сочинений будут способствовать раздумьям выпускника о собственном опыте столкновения с технологическими новшествами и экологическими проблемами, дадут импульс к рассуждению о влиянии научно-технического прогресса на человека и окружающий его мир. Все эти проблемы стали особенно актуальны на фоне вызовов пандемии 2020−2021 гг. Темы позволят задуматься о диалектике «плюсов» и «минусов» цивилизационного процесса, о благих и трагических последствиях развития технологий, о способах достижения равновесия между материально-техническими завоеваниями и духовными ценностями человечества.</a:t>
            </a:r>
            <a:br>
              <a:rPr lang="ru-RU" sz="2000" dirty="0"/>
            </a:br>
            <a:r>
              <a:rPr lang="ru-RU" sz="2000" dirty="0"/>
              <a:t>Примеры из философской, научной, публицистической, критической и мемуарной литературы покажут, как мыслители, деятели науки и искусства понимают технологический прогресс, в чем видят его пользу и вред. Оправданно также обращение к художественным произведениям, в которых присутствует мотив научных открытий, в том числе к жанрам научной фантастики, утопии и антиутопии</a:t>
            </a:r>
          </a:p>
        </p:txBody>
      </p:sp>
    </p:spTree>
    <p:extLst>
      <p:ext uri="{BB962C8B-B14F-4D97-AF65-F5344CB8AC3E}">
        <p14:creationId xmlns:p14="http://schemas.microsoft.com/office/powerpoint/2010/main" val="293616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0F47B2-CF23-4B73-BC91-458AAE598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3. Преступление и наказание — вечная тема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69DF1D-5916-4B7F-AE4B-80ADA6636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4200" dirty="0"/>
              <a:t>Тематическое направление предлагает осмыслить «преступление» и «наказание» как социальные и нравственные явления, соотнести их с понятиями закона, совести, стыда, ответственности, раскаяния.</a:t>
            </a:r>
            <a:br>
              <a:rPr lang="ru-RU" sz="4200" dirty="0"/>
            </a:br>
            <a:r>
              <a:rPr lang="ru-RU" sz="4200" dirty="0"/>
              <a:t>Темы сочинений позволят анализировать и оценивать поступки человека с правовой и этической точек зрения. В рассуждениях можно касаться таких проблем, как ответственность за сделанный выбор, последствия преступления для окружающих и самого преступника, возмездие и муки совести и др.</a:t>
            </a:r>
            <a:br>
              <a:rPr lang="ru-RU" sz="4200" dirty="0"/>
            </a:br>
            <a:r>
              <a:rPr lang="ru-RU" sz="4200" dirty="0"/>
              <a:t>Многообразны литературные источники, рассматривающие вечную тему с научной точки зрения (юридической, психологической, социальной, философской). Богата названной проблематикой публицистическая, мемуарная и, конечно, художественная литература, в которой особое место занимает роман «Преступление и наказание» Ф. М. Достоевского, 200-летний юбилей со дня рождения которого все человечество будет отмечать в конце 2021 г.</a:t>
            </a:r>
            <a:br>
              <a:rPr lang="ru-RU" sz="4200" dirty="0"/>
            </a:br>
            <a:endParaRPr lang="ru-RU" sz="4200" dirty="0">
              <a:latin typeface="Franklin Gothic Demi" panose="020B07030201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7584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1D252B-57D2-459F-B9E2-463FBF7FE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39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4. Книга (музыка, спектакль, фильм) — про меня.</a:t>
            </a:r>
            <a:br>
              <a:rPr lang="ru-RU" dirty="0">
                <a:latin typeface="Franklin Gothic Demi" panose="020B070302010202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1D1253-303E-4C95-8D31-90629D517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Тематическое направление позволяет высказаться о произведении различных видов искусства (литература, музыка, театр или кино, в том числе мультипликационное или документальное), которое является личностно важным для автора сочинения.</a:t>
            </a:r>
            <a:br>
              <a:rPr lang="ru-RU" dirty="0"/>
            </a:br>
            <a:r>
              <a:rPr lang="ru-RU" dirty="0"/>
              <a:t>В сочинении раскроются читательские (зрительские, музыкальные) предпочтения, выпускник даст собственные интерпретации значимого для него произведения. Мотивировка выбора произведения может быть разной: сильное эстетическое впечатление, совпадение изображенных событий с жизненным опытом выпускника, актуальность проблематики, близость психологических и мировоззренческих установок автора и выпускника.</a:t>
            </a:r>
            <a:br>
              <a:rPr lang="ru-RU" dirty="0"/>
            </a:br>
            <a:r>
              <a:rPr lang="ru-RU" dirty="0"/>
              <a:t>Высказываясь о произведении искусства с опорой на собственный опыт осмысления жизни, участник может привлечь при аргументации примеры из художественных текстов (включая сценарии), мемуаров, дневников, публицистики, а также из искусствоведческих трудов критиков и ученых.</a:t>
            </a:r>
            <a:br>
              <a:rPr lang="ru-RU" dirty="0"/>
            </a:br>
            <a:endParaRPr lang="ru-RU" sz="3600" dirty="0">
              <a:latin typeface="Franklin Gothic Demi" panose="020B07030201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4324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</TotalTime>
  <Words>2187</Words>
  <Application>Microsoft Office PowerPoint</Application>
  <PresentationFormat>Экран (4:3)</PresentationFormat>
  <Paragraphs>140</Paragraphs>
  <Slides>26</Slides>
  <Notes>1</Notes>
  <HiddenSlides>5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8" baseType="lpstr">
      <vt:lpstr>Arial Unicode MS</vt:lpstr>
      <vt:lpstr>Arial</vt:lpstr>
      <vt:lpstr>Bahnschrift SemiBold</vt:lpstr>
      <vt:lpstr>Bahnschrift SemiCondensed</vt:lpstr>
      <vt:lpstr>Calibri</vt:lpstr>
      <vt:lpstr>Comic Sans MS</vt:lpstr>
      <vt:lpstr>Franklin Gothic Demi</vt:lpstr>
      <vt:lpstr>Franklin Gothic Heavy</vt:lpstr>
      <vt:lpstr>Tahoma</vt:lpstr>
      <vt:lpstr>Times New Roman</vt:lpstr>
      <vt:lpstr>Wingdings</vt:lpstr>
      <vt:lpstr>Тема Office</vt:lpstr>
      <vt:lpstr>  11 класс </vt:lpstr>
      <vt:lpstr>Допуск к ГИА-11</vt:lpstr>
      <vt:lpstr>Итоговое сочинение </vt:lpstr>
      <vt:lpstr>В 2021 году школьникам предложены следующие тематические направления</vt:lpstr>
      <vt:lpstr>Пробное сочинение 10.11.21</vt:lpstr>
      <vt:lpstr>1. Человек путешествующий: дорога в жизни человека. </vt:lpstr>
      <vt:lpstr>2. Цивилизация и технологии — спасение, вызов или трагедия? </vt:lpstr>
      <vt:lpstr>3. Преступление и наказание — вечная тема</vt:lpstr>
      <vt:lpstr>4. Книга (музыка, спектакль, фильм) — про меня. </vt:lpstr>
      <vt:lpstr>5. Кому на Руси жить хорошо? — вопрос гражданина.</vt:lpstr>
      <vt:lpstr>Итоговое сочинение</vt:lpstr>
      <vt:lpstr>Итоговое сочинение</vt:lpstr>
      <vt:lpstr>Для получения оценки «зачет»</vt:lpstr>
      <vt:lpstr>Пробное сочинение</vt:lpstr>
      <vt:lpstr>Пробное сочинение</vt:lpstr>
      <vt:lpstr>ОСНОВНЫЕ КРИТЕРИИ ОЦЕНИВАНИЯ СОЧИНЕНИЯ</vt:lpstr>
      <vt:lpstr>Каким должно быть итоговое сочинение?</vt:lpstr>
      <vt:lpstr>Каким должно быть итоговое сочинение?</vt:lpstr>
      <vt:lpstr>Каким должно быть итоговое сочинение?</vt:lpstr>
      <vt:lpstr>Структура сочинения</vt:lpstr>
      <vt:lpstr>ЖЕЛАЕМ УСПЕШНО НАПИСАТЬ СОЧИНЕНИЕ!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Завуч Колесникова</cp:lastModifiedBy>
  <cp:revision>65</cp:revision>
  <cp:lastPrinted>2015-04-22T11:14:47Z</cp:lastPrinted>
  <dcterms:created xsi:type="dcterms:W3CDTF">2014-04-14T12:33:02Z</dcterms:created>
  <dcterms:modified xsi:type="dcterms:W3CDTF">2022-02-03T12:50:20Z</dcterms:modified>
</cp:coreProperties>
</file>